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1" r:id="rId4"/>
    <p:sldId id="275" r:id="rId5"/>
    <p:sldId id="276" r:id="rId6"/>
    <p:sldId id="259" r:id="rId7"/>
    <p:sldId id="267" r:id="rId8"/>
    <p:sldId id="264" r:id="rId9"/>
    <p:sldId id="266" r:id="rId10"/>
    <p:sldId id="262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5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2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1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0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1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4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6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4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F636C-433F-4A38-8F0B-B509203E9FB4}" type="datetimeFigureOut">
              <a:rPr lang="en-US" smtClean="0"/>
              <a:pPr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4831D-202A-4076-87EE-6FB118EAB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3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10" Type="http://schemas.openxmlformats.org/officeDocument/2006/relationships/image" Target="../media/image23.gif"/><Relationship Id="rId4" Type="http://schemas.openxmlformats.org/officeDocument/2006/relationships/image" Target="../media/image17.gif"/><Relationship Id="rId9" Type="http://schemas.openxmlformats.org/officeDocument/2006/relationships/image" Target="../media/image2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Electric Field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85344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cs typeface="Times New Roman" charset="0"/>
              </a:rPr>
              <a:t>The electric field is present in any region of space if there exists electric </a:t>
            </a:r>
            <a:r>
              <a:rPr lang="en-US" altLang="en-US" dirty="0" smtClean="0">
                <a:cs typeface="Times New Roman" charset="0"/>
              </a:rPr>
              <a:t>forces on charges. </a:t>
            </a:r>
            <a:endParaRPr lang="en-US" altLang="en-US" dirty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cs typeface="Times New Roman" charset="0"/>
              </a:rPr>
              <a:t>These electric forces can be detected using a test charge. </a:t>
            </a:r>
            <a:endParaRPr lang="en-US" altLang="en-US" dirty="0" smtClean="0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en-US" dirty="0" smtClean="0">
                <a:cs typeface="Times New Roman" charset="0"/>
              </a:rPr>
              <a:t>Test </a:t>
            </a:r>
            <a:r>
              <a:rPr lang="en-US" altLang="en-US" dirty="0">
                <a:cs typeface="Times New Roman" charset="0"/>
              </a:rPr>
              <a:t>charges are theoretical positive charges that do not alter the electric field to be detected.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cs typeface="Times New Roman" charset="0"/>
              </a:rPr>
              <a:t>Electric field at a point in space is defined as the </a:t>
            </a:r>
            <a:r>
              <a:rPr lang="en-US" altLang="en-US" dirty="0" smtClean="0">
                <a:cs typeface="Times New Roman" charset="0"/>
              </a:rPr>
              <a:t>electric force </a:t>
            </a:r>
            <a:r>
              <a:rPr lang="en-US" altLang="en-US" dirty="0">
                <a:cs typeface="Times New Roman" charset="0"/>
              </a:rPr>
              <a:t>per unit test charge placed at that point. </a:t>
            </a:r>
          </a:p>
          <a:p>
            <a:pPr algn="r">
              <a:spcBef>
                <a:spcPct val="50000"/>
              </a:spcBef>
            </a:pPr>
            <a:r>
              <a:rPr lang="en-US" altLang="en-US" dirty="0">
                <a:cs typeface="Times New Roman" charset="0"/>
              </a:rPr>
              <a:t>	  </a:t>
            </a:r>
          </a:p>
          <a:p>
            <a:pPr algn="r"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32435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4572000"/>
            <a:ext cx="426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SI unit for the electric field is the </a:t>
            </a:r>
            <a:r>
              <a:rPr lang="en-US" dirty="0" err="1" smtClean="0"/>
              <a:t>newton</a:t>
            </a:r>
            <a:r>
              <a:rPr lang="en-US" dirty="0" smtClean="0"/>
              <a:t> per coulomb (N/C).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Electric field is a vector.</a:t>
            </a:r>
            <a:endParaRPr lang="en-US" dirty="0"/>
          </a:p>
        </p:txBody>
      </p:sp>
      <p:pic>
        <p:nvPicPr>
          <p:cNvPr id="7" name="Picture 12" descr="http://edugen.wiley.com/edugen/courses/crs1650/art/math/halliday8019c22/math17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276600"/>
            <a:ext cx="1866897" cy="800101"/>
          </a:xfrm>
          <a:prstGeom prst="rect">
            <a:avLst/>
          </a:prstGeom>
          <a:noFill/>
        </p:spPr>
      </p:pic>
      <p:pic>
        <p:nvPicPr>
          <p:cNvPr id="8" name="Picture 4" descr="http://edugen.wiley.com/edugen/courses/crs1650/art/images/halliday8019c22/image_t/tfg0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200400"/>
            <a:ext cx="1698885" cy="36576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276600"/>
            <a:ext cx="1609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469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fig18_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25513"/>
            <a:ext cx="7337425" cy="593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>
          <a:xfrm>
            <a:off x="-21364" y="0"/>
            <a:ext cx="8229600" cy="1143000"/>
          </a:xfrm>
        </p:spPr>
        <p:txBody>
          <a:bodyPr/>
          <a:lstStyle/>
          <a:p>
            <a:pPr algn="l"/>
            <a:r>
              <a:rPr lang="en-US" altLang="en-US" sz="3600" b="1" i="1" dirty="0" smtClean="0">
                <a:solidFill>
                  <a:srgbClr val="158C71"/>
                </a:solidFill>
                <a:latin typeface="verdana" pitchFamily="34" charset="0"/>
                <a:cs typeface="Times New Roman" charset="0"/>
              </a:rPr>
              <a:t>18.10 Copying </a:t>
            </a:r>
            <a:r>
              <a:rPr lang="en-US" altLang="en-US" sz="3600" b="1" i="1" dirty="0">
                <a:solidFill>
                  <a:srgbClr val="158C71"/>
                </a:solidFill>
                <a:latin typeface="verdana" pitchFamily="34" charset="0"/>
                <a:cs typeface="Times New Roman" charset="0"/>
              </a:rPr>
              <a:t>Machine</a:t>
            </a:r>
          </a:p>
        </p:txBody>
      </p:sp>
    </p:spTree>
    <p:extLst>
      <p:ext uri="{BB962C8B-B14F-4D97-AF65-F5344CB8AC3E}">
        <p14:creationId xmlns:p14="http://schemas.microsoft.com/office/powerpoint/2010/main" val="1754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Electrostatic Precipitator</a:t>
            </a:r>
            <a:endParaRPr lang="en-US" dirty="0"/>
          </a:p>
        </p:txBody>
      </p:sp>
      <p:pic>
        <p:nvPicPr>
          <p:cNvPr id="4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71" y="1600200"/>
            <a:ext cx="7601155" cy="35004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5277355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dirty="0"/>
              <a:t>Schematic of an electrostatic precipitator. Air is passed through grids of opposite charge. The first grid charges airborne particles, while the second attracts and collects them. </a:t>
            </a:r>
          </a:p>
          <a:p>
            <a:pPr marL="342900" indent="-342900">
              <a:buAutoNum type="alphaLcParenBoth"/>
            </a:pPr>
            <a:r>
              <a:rPr lang="en-US" dirty="0"/>
              <a:t>The dramatic effect of electrostatic precipitators is seen by the absence of smoke from this power plant. (credit: </a:t>
            </a:r>
            <a:r>
              <a:rPr lang="en-US" dirty="0" err="1"/>
              <a:t>Cmdalgleish</a:t>
            </a:r>
            <a:r>
              <a:rPr lang="en-US" dirty="0"/>
              <a:t>, Wikimedia Commons)</a:t>
            </a:r>
          </a:p>
        </p:txBody>
      </p:sp>
    </p:spTree>
    <p:extLst>
      <p:ext uri="{BB962C8B-B14F-4D97-AF65-F5344CB8AC3E}">
        <p14:creationId xmlns:p14="http://schemas.microsoft.com/office/powerpoint/2010/main" val="42768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Gauss' Law</a:t>
            </a:r>
            <a:endParaRPr lang="en-US" dirty="0"/>
          </a:p>
        </p:txBody>
      </p:sp>
      <p:pic>
        <p:nvPicPr>
          <p:cNvPr id="7170" name="Picture 2" descr="ID889_fg18_0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3023"/>
            <a:ext cx="27432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dugen.wileyplus.com/edugen/courses/crs6407/cutnell9780470879528/c18/math/math18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62100"/>
            <a:ext cx="5123717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edugen.wileyplus.com/edugen/courses/crs6407/cutnell9780470879528/c18/math/math203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398" y="5715000"/>
            <a:ext cx="2080843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33400" y="4371187"/>
            <a:ext cx="453140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The electric flux, </a:t>
            </a:r>
            <a:r>
              <a:rPr kumimoji="0" lang="el-GR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Φ</a:t>
            </a:r>
            <a:r>
              <a:rPr kumimoji="0" lang="en-US" altLang="en-US" sz="18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through a Gaussian surface is equal to the net charge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enclosed by the surface divided by, </a:t>
            </a:r>
            <a:r>
              <a:rPr kumimoji="0" lang="el-GR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ϵ</a:t>
            </a:r>
            <a:r>
              <a:rPr kumimoji="0" lang="en-US" altLang="en-US" sz="18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0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permittivity of free space: 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832975"/>
            <a:ext cx="12811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Gauss' Law:</a:t>
            </a:r>
            <a:endParaRPr lang="en-US" dirty="0"/>
          </a:p>
        </p:txBody>
      </p:sp>
      <p:pic>
        <p:nvPicPr>
          <p:cNvPr id="7179" name="Picture 11" descr="ID890_fg18_0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3053129"/>
            <a:ext cx="2733675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55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Electric Force</a:t>
            </a:r>
            <a:endParaRPr lang="en-US" dirty="0"/>
          </a:p>
        </p:txBody>
      </p:sp>
      <p:pic>
        <p:nvPicPr>
          <p:cNvPr id="5" name="Picture 12" descr="http://edugen.wiley.com/edugen/courses/crs1650/art/math/halliday8019c22/math17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1866897" cy="800101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752600"/>
            <a:ext cx="1647825" cy="695325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24214" y="3794310"/>
            <a:ext cx="2695572" cy="269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0626" y="3841663"/>
            <a:ext cx="2789846" cy="267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41921"/>
            <a:ext cx="26860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point charge</a:t>
            </a:r>
          </a:p>
          <a:p>
            <a:r>
              <a:rPr lang="en-US" dirty="0" smtClean="0"/>
              <a:t>Negative point charge</a:t>
            </a:r>
          </a:p>
          <a:p>
            <a:r>
              <a:rPr lang="en-US" dirty="0" smtClean="0"/>
              <a:t>Dipole</a:t>
            </a:r>
          </a:p>
          <a:p>
            <a:r>
              <a:rPr lang="en-US" dirty="0" smtClean="0"/>
              <a:t>Two like charges</a:t>
            </a:r>
          </a:p>
          <a:p>
            <a:r>
              <a:rPr lang="en-US" dirty="0" smtClean="0"/>
              <a:t>Parallel plate Capacitor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0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Electric Field 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657600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3695700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18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Charge moving in an Electric Field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828925"/>
            <a:ext cx="8763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[CJ10 P52</a:t>
            </a:r>
            <a:r>
              <a:rPr lang="en-US" dirty="0"/>
              <a:t>, Chap 18] The right drawing shows an electron entering the lower left side of a parallel plate capacitor and exiting at the upper right side. The initial speed of the electron is 5.71  × 10</a:t>
            </a:r>
            <a:r>
              <a:rPr lang="en-US" baseline="30000" dirty="0"/>
              <a:t>6</a:t>
            </a:r>
            <a:r>
              <a:rPr lang="en-US" dirty="0"/>
              <a:t> m/s. The capacitor is 2.00 cm long, and its plates are separated y 0.150 cm. </a:t>
            </a:r>
          </a:p>
          <a:p>
            <a:r>
              <a:rPr lang="en-US" dirty="0"/>
              <a:t>a. When the capacitor plates are not charged, as in the left drawing, draw the subsequent motion of the electron, and determine how long the electron takes to cross the plates.</a:t>
            </a:r>
          </a:p>
          <a:p>
            <a:r>
              <a:rPr lang="en-US" dirty="0"/>
              <a:t>b. Assume that the electric field between the plates is uniform everywhere in the right drawing, and find its magnitude.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265747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edugen.wileyplus.com/edugen/courses/crs6407/art/qb/qu/ch0/13243340699390_4203397078322339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266700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9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The Electric Field of a Point Charge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5181600" y="2667000"/>
          <a:ext cx="15906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3" imgW="672808" imgH="393529" progId="Equation.3">
                  <p:embed/>
                </p:oleObj>
              </mc:Choice>
              <mc:Fallback>
                <p:oleObj r:id="rId3" imgW="672808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667000"/>
                        <a:ext cx="159067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110038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/>
        </p:nvGraphicFramePr>
        <p:xfrm>
          <a:off x="4800600" y="4038600"/>
          <a:ext cx="30480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5" imgW="927100" imgH="419100" progId="Equation.3">
                  <p:embed/>
                </p:oleObj>
              </mc:Choice>
              <mc:Fallback>
                <p:oleObj r:id="rId5" imgW="927100" imgH="4191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38600"/>
                        <a:ext cx="3048000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2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533400" y="2209800"/>
          <a:ext cx="38671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Bitmap Image" r:id="rId7" imgW="2534004" imgH="2695951" progId="PBrush">
                  <p:embed/>
                </p:oleObj>
              </mc:Choice>
              <mc:Fallback>
                <p:oleObj name="Bitmap Image" r:id="rId7" imgW="2534004" imgH="2695951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386715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97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9388"/>
            <a:ext cx="8229600" cy="1143000"/>
          </a:xfrm>
        </p:spPr>
        <p:txBody>
          <a:bodyPr/>
          <a:lstStyle/>
          <a:p>
            <a:r>
              <a:rPr lang="en-US" dirty="0" smtClean="0"/>
              <a:t>P 45 Chap 18</a:t>
            </a:r>
            <a:endParaRPr lang="en-US" dirty="0"/>
          </a:p>
        </p:txBody>
      </p:sp>
      <p:pic>
        <p:nvPicPr>
          <p:cNvPr id="3074" name="Picture 2" descr="http://edugen.wileyplus.com/edugen/courses/crs6407/cutnell9780470879528/c18/math/math80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275" y="-274638"/>
            <a:ext cx="9239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ttp://edugen.wileyplus.com/edugen/courses/crs6407/cutnell9780470879528/c18/math/math81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025" y="-274638"/>
            <a:ext cx="9048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edugen.wileyplus.com/edugen/courses/crs6407/cutnell9780470879528/c18/math/math81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5" y="-274638"/>
            <a:ext cx="9239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://edugen.wileyplus.com/edugen/courses/crs6407/cutnell9780470879528/c18/math/math81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-274638"/>
            <a:ext cx="8953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edugen.wileyplus.com/edugen/courses/crs6407/cutnell9780470879528/c18/math/math813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075" y="-274638"/>
            <a:ext cx="923925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://edugen.wileyplus.com/edugen/courses/crs6407/cutnell9780470879528/c18/math/math814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0825" y="-274638"/>
            <a:ext cx="9144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edugen.wileyplus.com/edugen/courses/crs6407/cutnell9780470879528/c18/math/math815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688" y="-274638"/>
            <a:ext cx="914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edugen.wileyplus.com/edugen/courses/crs6407/cutnell9780470879528/c18/math/math816.g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438" y="-274638"/>
            <a:ext cx="9144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2385" y="838200"/>
            <a:ext cx="7772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Two charges are located on the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x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axis: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+6.0 µ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at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x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+4.0 cm, and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+6.0 µ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at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x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-4.0 cm. Two other charges are located on the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axis: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+3.0 µ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at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+5.0 cm, and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-8 µ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at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y</a:t>
            </a:r>
            <a:r>
              <a:rPr kumimoji="0" lang="en-US" altLang="en-US" sz="1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4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= +7.0 cm. Find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(a)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magnitude and </a:t>
            </a: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(b)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the direction of the net electric field at the origin. </a:t>
            </a:r>
          </a:p>
        </p:txBody>
      </p:sp>
      <p:pic>
        <p:nvPicPr>
          <p:cNvPr id="3083" name="Picture 11" descr="http://edugen.wileyplus.com/edugen/courses/crs6407/art/qb/qu/c18/lower_mu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013" y="-274638"/>
            <a:ext cx="1047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edugen.wileyplus.com/edugen/courses/crs6407/art/qb/qu/c18/lower_mu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838" y="-274638"/>
            <a:ext cx="1047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http://edugen.wileyplus.com/edugen/courses/crs6407/art/qb/qu/c18/lower_mu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8313" y="-274638"/>
            <a:ext cx="104775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17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18.8. The Electric Field Inside a Conductor: Shielding</a:t>
            </a:r>
          </a:p>
        </p:txBody>
      </p:sp>
      <p:pic>
        <p:nvPicPr>
          <p:cNvPr id="30723" name="Picture 3" descr="nw0742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1943100" cy="469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5105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charset="0"/>
              </a:rPr>
              <a:t>At electrostatic equilibrium: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>
                <a:solidFill>
                  <a:srgbClr val="000000"/>
                </a:solidFill>
                <a:cs typeface="Times New Roman" charset="0"/>
              </a:rPr>
              <a:t>Any excess charge resides on the surface.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>
                <a:solidFill>
                  <a:srgbClr val="000000"/>
                </a:solidFill>
                <a:cs typeface="Times New Roman" charset="0"/>
              </a:rPr>
              <a:t>The electric field is zero inside the conductor.   </a:t>
            </a:r>
          </a:p>
        </p:txBody>
      </p:sp>
    </p:spTree>
    <p:extLst>
      <p:ext uri="{BB962C8B-B14F-4D97-AF65-F5344CB8AC3E}">
        <p14:creationId xmlns:p14="http://schemas.microsoft.com/office/powerpoint/2010/main" val="9153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655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Conductor in Electric Field</a:t>
            </a:r>
          </a:p>
        </p:txBody>
      </p:sp>
      <p:pic>
        <p:nvPicPr>
          <p:cNvPr id="32771" name="Picture 3" descr="nw0743-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6411913" cy="259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066800" y="3733800"/>
            <a:ext cx="7543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Under electrostatic equilibrium: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/>
              <a:t>The conductor shields the electric field.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/>
              <a:t>The electric field just outside the surface a conductor is perpendicular to the surface.  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1295400" y="593467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smtClean="0"/>
              <a:t>Sensitive electronic circuits are often enclosed within metal boxes that provide shielding from external fields.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165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430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Equation.3</vt:lpstr>
      <vt:lpstr>Bitmap Image</vt:lpstr>
      <vt:lpstr>The Electric Field </vt:lpstr>
      <vt:lpstr>Electric Force</vt:lpstr>
      <vt:lpstr>Electric Field Lines</vt:lpstr>
      <vt:lpstr>Effects of Electric Field </vt:lpstr>
      <vt:lpstr>Charge moving in an Electric Field</vt:lpstr>
      <vt:lpstr>The Electric Field of a Point Charge</vt:lpstr>
      <vt:lpstr>P 45 Chap 18</vt:lpstr>
      <vt:lpstr>18.8. The Electric Field Inside a Conductor: Shielding</vt:lpstr>
      <vt:lpstr>Conductor in Electric Field</vt:lpstr>
      <vt:lpstr>18.10 Copying Machine</vt:lpstr>
      <vt:lpstr>Electrostatic Precipitator</vt:lpstr>
      <vt:lpstr>Gauss' Law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Maheswaranathan, Ponn</dc:creator>
  <cp:lastModifiedBy>Maheswaranathan, Ponn</cp:lastModifiedBy>
  <cp:revision>15</cp:revision>
  <dcterms:created xsi:type="dcterms:W3CDTF">2015-02-10T20:27:01Z</dcterms:created>
  <dcterms:modified xsi:type="dcterms:W3CDTF">2019-01-24T16:58:38Z</dcterms:modified>
</cp:coreProperties>
</file>